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68" r:id="rId6"/>
    <p:sldId id="258" r:id="rId7"/>
    <p:sldId id="270" r:id="rId8"/>
    <p:sldId id="260" r:id="rId9"/>
    <p:sldId id="271" r:id="rId10"/>
    <p:sldId id="261" r:id="rId11"/>
    <p:sldId id="262" r:id="rId12"/>
    <p:sldId id="263" r:id="rId13"/>
    <p:sldId id="274" r:id="rId14"/>
    <p:sldId id="264" r:id="rId15"/>
    <p:sldId id="265" r:id="rId16"/>
    <p:sldId id="266" r:id="rId17"/>
    <p:sldId id="267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95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80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73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0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64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83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98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9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05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268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A3A23-7033-4D27-98AB-0AAAFA2C9F81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CA90C-4331-4F09-B1AC-1A5940ADC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3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DOWNSTREAM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BIOPROCESS TECHNOLOGY</a:t>
            </a:r>
          </a:p>
        </p:txBody>
      </p:sp>
    </p:spTree>
    <p:extLst>
      <p:ext uri="{BB962C8B-B14F-4D97-AF65-F5344CB8AC3E}">
        <p14:creationId xmlns:p14="http://schemas.microsoft.com/office/powerpoint/2010/main" val="273090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Centrifugation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effective when the particles to be separated are large, the liquid viscosity is low and the density difference between particles and fluid is great.</a:t>
            </a:r>
          </a:p>
          <a:p>
            <a:r>
              <a:rPr lang="en-US" dirty="0"/>
              <a:t>Batch centrifuge is common in the labs but the low processing capacity limits its use in large scale.</a:t>
            </a:r>
          </a:p>
          <a:p>
            <a:r>
              <a:rPr lang="en-US" dirty="0"/>
              <a:t>Continuous centrifuges are common in large scale processing in which the deposited solids are removed continuously or intermittently.</a:t>
            </a:r>
          </a:p>
        </p:txBody>
      </p:sp>
    </p:spTree>
    <p:extLst>
      <p:ext uri="{BB962C8B-B14F-4D97-AF65-F5344CB8AC3E}">
        <p14:creationId xmlns:p14="http://schemas.microsoft.com/office/powerpoint/2010/main" val="377171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Dialysis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35286" cy="4351338"/>
          </a:xfrm>
        </p:spPr>
        <p:txBody>
          <a:bodyPr/>
          <a:lstStyle/>
          <a:p>
            <a:r>
              <a:rPr lang="en-US" dirty="0"/>
              <a:t>The obtained pellet from centrifuge will be suspended in the buffer.</a:t>
            </a:r>
          </a:p>
          <a:p>
            <a:r>
              <a:rPr lang="en-US" dirty="0"/>
              <a:t>The suspended protein is loaded in a dialysis membrane with specified molecular weight cut off.</a:t>
            </a:r>
          </a:p>
          <a:p>
            <a:r>
              <a:rPr lang="en-US" dirty="0"/>
              <a:t>Dialysis will be done against large quantity of buffer.</a:t>
            </a:r>
          </a:p>
        </p:txBody>
      </p:sp>
      <p:pic>
        <p:nvPicPr>
          <p:cNvPr id="4" name="WhatsApp Video 2021-10-24 at 2.45.58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234"/>
          <a:stretch/>
        </p:blipFill>
        <p:spPr>
          <a:xfrm>
            <a:off x="5573486" y="0"/>
            <a:ext cx="3881438" cy="66362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71" r="20088" b="1799"/>
          <a:stretch/>
        </p:blipFill>
        <p:spPr>
          <a:xfrm>
            <a:off x="9512980" y="0"/>
            <a:ext cx="2617295" cy="663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Chromatography is an analytical technique commonly used for separation of a mixture of chemical substances into its individual components, so that the individual components can be thoroughly analyzed.</a:t>
            </a:r>
          </a:p>
          <a:p>
            <a:r>
              <a:rPr lang="en-US" dirty="0"/>
              <a:t>The mixture is dissolved in a fluid called the mobile phase. Which carries it through a structure holding another material called the stationary phase.</a:t>
            </a:r>
          </a:p>
          <a:p>
            <a:r>
              <a:rPr lang="en-US" dirty="0"/>
              <a:t>Chromatography is used to effectively purify the biological products.</a:t>
            </a:r>
          </a:p>
          <a:p>
            <a:r>
              <a:rPr lang="en-US" dirty="0"/>
              <a:t>There are many types of chromatography e.g. liquid, gas, ion-exchange, affinity chromatography. All of these employ the same basic principles.</a:t>
            </a:r>
          </a:p>
        </p:txBody>
      </p:sp>
    </p:spTree>
    <p:extLst>
      <p:ext uri="{BB962C8B-B14F-4D97-AF65-F5344CB8AC3E}">
        <p14:creationId xmlns:p14="http://schemas.microsoft.com/office/powerpoint/2010/main" val="1704371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-Resource: Gel Filtration Chromatography (GF) / Size Exclusion  Chromatography (SEC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641" y="760071"/>
            <a:ext cx="7410902" cy="4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54950" y="5305363"/>
            <a:ext cx="2961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Gel filtration chromatography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9" r="29683"/>
          <a:stretch/>
        </p:blipFill>
        <p:spPr>
          <a:xfrm>
            <a:off x="9506857" y="319313"/>
            <a:ext cx="2046515" cy="626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57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Chromatography principle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based on the principle of separation of compounds into different bands and then identification of those bands.</a:t>
            </a:r>
          </a:p>
          <a:p>
            <a:pPr marL="0" indent="0">
              <a:buNone/>
            </a:pPr>
            <a:r>
              <a:rPr lang="en-US" sz="2200" b="1" dirty="0"/>
              <a:t>Chromatography			Principle</a:t>
            </a:r>
          </a:p>
          <a:p>
            <a:pPr marL="0" indent="0">
              <a:buNone/>
            </a:pPr>
            <a:r>
              <a:rPr lang="en-US" sz="2200" dirty="0"/>
              <a:t>Gel-filtration				size and shape</a:t>
            </a:r>
          </a:p>
          <a:p>
            <a:pPr marL="0" indent="0">
              <a:buNone/>
            </a:pPr>
            <a:r>
              <a:rPr lang="en-US" sz="2200" dirty="0"/>
              <a:t>Ion exchange				net charge</a:t>
            </a:r>
          </a:p>
          <a:p>
            <a:pPr marL="0" indent="0">
              <a:buNone/>
            </a:pPr>
            <a:r>
              <a:rPr lang="en-US" sz="2200" dirty="0"/>
              <a:t>Affinity					biological affinity and molecular recognition</a:t>
            </a:r>
          </a:p>
          <a:p>
            <a:pPr marL="0" indent="0">
              <a:buNone/>
            </a:pPr>
            <a:r>
              <a:rPr lang="en-US" sz="2200" dirty="0"/>
              <a:t>Hydrophobic interaction		polarity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317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Lyophilization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15514" cy="4351338"/>
          </a:xfrm>
        </p:spPr>
        <p:txBody>
          <a:bodyPr/>
          <a:lstStyle/>
          <a:p>
            <a:r>
              <a:rPr lang="en-US" dirty="0" err="1"/>
              <a:t>Lyophilization</a:t>
            </a:r>
            <a:r>
              <a:rPr lang="en-US" dirty="0"/>
              <a:t> is based on a simple principle of physics called “sublimation”</a:t>
            </a:r>
          </a:p>
          <a:p>
            <a:r>
              <a:rPr lang="en-US" dirty="0"/>
              <a:t>Sublimation is the process of transition of a substrate from solid to the vapor state without passing through an intermediate liquid phase.</a:t>
            </a:r>
          </a:p>
          <a:p>
            <a:r>
              <a:rPr lang="en-US" dirty="0"/>
              <a:t>The material to be dried is first frozen and then subjected under a high vacuum to heat so that frozen liquid sublimes leaving only solid, dried components of the original liquid.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4" r="12751" b="7514"/>
          <a:stretch/>
        </p:blipFill>
        <p:spPr>
          <a:xfrm>
            <a:off x="8189208" y="365125"/>
            <a:ext cx="3538335" cy="62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3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involved in </a:t>
            </a:r>
            <a:r>
              <a:rPr lang="en-US" dirty="0" err="1"/>
              <a:t>lyophilization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Freezing: </a:t>
            </a:r>
            <a:r>
              <a:rPr lang="en-US" dirty="0"/>
              <a:t>the product is frozen. This provides a necessary condition for low temperature</a:t>
            </a:r>
          </a:p>
          <a:p>
            <a:r>
              <a:rPr lang="en-US" b="1" dirty="0"/>
              <a:t>Vacuum: </a:t>
            </a:r>
            <a:r>
              <a:rPr lang="en-US" dirty="0"/>
              <a:t>after freezing, the product is placed under vacuum. This enables the frozen solvent in the product to vaporize without passing through liquid phase.</a:t>
            </a:r>
          </a:p>
          <a:p>
            <a:r>
              <a:rPr lang="en-US" b="1" dirty="0"/>
              <a:t>Heat: </a:t>
            </a:r>
            <a:r>
              <a:rPr lang="en-US" dirty="0"/>
              <a:t>Heat is applied to the frozen product to accelerate sublimation.</a:t>
            </a:r>
          </a:p>
          <a:p>
            <a:r>
              <a:rPr lang="en-US" b="1" dirty="0"/>
              <a:t>Condensation: </a:t>
            </a:r>
            <a:r>
              <a:rPr lang="en-US" dirty="0"/>
              <a:t>Low temperature condenser plates remove the vaporized solvent from the vacuum chamber by converting it back to a solid. This completes the separation process.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862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Pharmaceutical and Biotechnology</a:t>
            </a:r>
          </a:p>
          <a:p>
            <a:pPr lvl="1"/>
            <a:r>
              <a:rPr lang="en-US" dirty="0"/>
              <a:t>Pharmaceutical companies often use freeze-drying to increase the shelf life of products such as vaccines and other </a:t>
            </a:r>
            <a:r>
              <a:rPr lang="en-US" dirty="0" err="1"/>
              <a:t>injectables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By removing the water from the material and sealing the material in a vial, the material can be easily stored and shipped.</a:t>
            </a:r>
          </a:p>
          <a:p>
            <a:r>
              <a:rPr lang="en-US" dirty="0"/>
              <a:t>Food Industry</a:t>
            </a:r>
          </a:p>
          <a:p>
            <a:pPr lvl="1"/>
            <a:r>
              <a:rPr lang="en-US" dirty="0"/>
              <a:t>Preserve food and make it very light weight</a:t>
            </a:r>
          </a:p>
          <a:p>
            <a:pPr lvl="1"/>
            <a:r>
              <a:rPr lang="en-US" dirty="0"/>
              <a:t>The process has been popularized in the forms of freeze dried ice cream. And example of astronaut food</a:t>
            </a:r>
          </a:p>
          <a:p>
            <a:r>
              <a:rPr lang="en-US" dirty="0"/>
              <a:t>Technological Industry</a:t>
            </a:r>
          </a:p>
          <a:p>
            <a:pPr lvl="1"/>
            <a:r>
              <a:rPr lang="en-US" dirty="0"/>
              <a:t>In bio separations, freeze drying can be used also as a large stage purification procedure , because it can effectively remove solvents</a:t>
            </a:r>
          </a:p>
        </p:txBody>
      </p:sp>
    </p:spTree>
    <p:extLst>
      <p:ext uri="{BB962C8B-B14F-4D97-AF65-F5344CB8AC3E}">
        <p14:creationId xmlns:p14="http://schemas.microsoft.com/office/powerpoint/2010/main" val="3097782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21531" y="2967335"/>
            <a:ext cx="3148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36102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18786" y="2967335"/>
            <a:ext cx="3554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Questions ?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351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Brace 5"/>
          <p:cNvSpPr/>
          <p:nvPr/>
        </p:nvSpPr>
        <p:spPr>
          <a:xfrm rot="16200000">
            <a:off x="5670367" y="-1926315"/>
            <a:ext cx="282303" cy="5522687"/>
          </a:xfrm>
          <a:prstGeom prst="rightBrace">
            <a:avLst>
              <a:gd name="adj1" fmla="val 112649"/>
              <a:gd name="adj2" fmla="val 50263"/>
            </a:avLst>
          </a:prstGeom>
          <a:noFill/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99058" y="976180"/>
            <a:ext cx="1502230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Extracellular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21747" y="976180"/>
            <a:ext cx="1502229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Intracellular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26314" y="1719481"/>
            <a:ext cx="1693093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disruption</a:t>
            </a:r>
          </a:p>
        </p:txBody>
      </p:sp>
      <p:cxnSp>
        <p:nvCxnSpPr>
          <p:cNvPr id="11" name="Straight Arrow Connector 10"/>
          <p:cNvCxnSpPr>
            <a:stCxn id="8" idx="2"/>
            <a:endCxn id="9" idx="0"/>
          </p:cNvCxnSpPr>
          <p:nvPr/>
        </p:nvCxnSpPr>
        <p:spPr>
          <a:xfrm flipH="1">
            <a:off x="8572861" y="1542237"/>
            <a:ext cx="1" cy="17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>
            <a:off x="9537335" y="1582334"/>
            <a:ext cx="460827" cy="889005"/>
          </a:xfrm>
          <a:prstGeom prst="leftBrace">
            <a:avLst>
              <a:gd name="adj1" fmla="val 35590"/>
              <a:gd name="adj2" fmla="val 50000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7" idx="2"/>
            <a:endCxn id="21" idx="0"/>
          </p:cNvCxnSpPr>
          <p:nvPr/>
        </p:nvCxnSpPr>
        <p:spPr>
          <a:xfrm>
            <a:off x="3050173" y="1542237"/>
            <a:ext cx="2761345" cy="11475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4488904" y="2689779"/>
            <a:ext cx="2645228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Extraction</a:t>
            </a:r>
          </a:p>
        </p:txBody>
      </p:sp>
      <p:cxnSp>
        <p:nvCxnSpPr>
          <p:cNvPr id="29" name="Straight Arrow Connector 28"/>
          <p:cNvCxnSpPr>
            <a:stCxn id="9" idx="2"/>
            <a:endCxn id="21" idx="0"/>
          </p:cNvCxnSpPr>
          <p:nvPr/>
        </p:nvCxnSpPr>
        <p:spPr>
          <a:xfrm flipH="1">
            <a:off x="5811518" y="2285538"/>
            <a:ext cx="2761343" cy="4042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4309291" y="12527"/>
            <a:ext cx="3004458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Culture broth</a:t>
            </a:r>
          </a:p>
        </p:txBody>
      </p:sp>
      <p:cxnSp>
        <p:nvCxnSpPr>
          <p:cNvPr id="37" name="Straight Arrow Connector 36"/>
          <p:cNvCxnSpPr>
            <a:stCxn id="35" idx="2"/>
          </p:cNvCxnSpPr>
          <p:nvPr/>
        </p:nvCxnSpPr>
        <p:spPr>
          <a:xfrm>
            <a:off x="5811520" y="578584"/>
            <a:ext cx="0" cy="17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4730203" y="3433080"/>
            <a:ext cx="2162629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Filtration</a:t>
            </a:r>
          </a:p>
        </p:txBody>
      </p:sp>
      <p:cxnSp>
        <p:nvCxnSpPr>
          <p:cNvPr id="45" name="Straight Arrow Connector 44"/>
          <p:cNvCxnSpPr>
            <a:stCxn id="21" idx="2"/>
            <a:endCxn id="43" idx="0"/>
          </p:cNvCxnSpPr>
          <p:nvPr/>
        </p:nvCxnSpPr>
        <p:spPr>
          <a:xfrm>
            <a:off x="5811518" y="3255836"/>
            <a:ext cx="0" cy="17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4730203" y="4176381"/>
            <a:ext cx="2162629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Concentration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4730203" y="4913443"/>
            <a:ext cx="2162629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Purification</a:t>
            </a:r>
          </a:p>
        </p:txBody>
      </p:sp>
      <p:cxnSp>
        <p:nvCxnSpPr>
          <p:cNvPr id="52" name="Straight Arrow Connector 51"/>
          <p:cNvCxnSpPr>
            <a:stCxn id="43" idx="2"/>
            <a:endCxn id="46" idx="0"/>
          </p:cNvCxnSpPr>
          <p:nvPr/>
        </p:nvCxnSpPr>
        <p:spPr>
          <a:xfrm>
            <a:off x="5811518" y="3999137"/>
            <a:ext cx="0" cy="1772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2"/>
            <a:endCxn id="47" idx="0"/>
          </p:cNvCxnSpPr>
          <p:nvPr/>
        </p:nvCxnSpPr>
        <p:spPr>
          <a:xfrm>
            <a:off x="5811518" y="4742438"/>
            <a:ext cx="0" cy="171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7" idx="2"/>
          </p:cNvCxnSpPr>
          <p:nvPr/>
        </p:nvCxnSpPr>
        <p:spPr>
          <a:xfrm flipH="1">
            <a:off x="5811517" y="5479500"/>
            <a:ext cx="1" cy="1601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868076" y="1582334"/>
            <a:ext cx="2323924" cy="8890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Mechanical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Chemical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Enzymatic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7032143" y="3381435"/>
            <a:ext cx="460827" cy="703204"/>
          </a:xfrm>
          <a:prstGeom prst="leftBrace">
            <a:avLst>
              <a:gd name="adj1" fmla="val 35590"/>
              <a:gd name="adj2" fmla="val 50000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7354447" y="3381435"/>
            <a:ext cx="2965090" cy="70320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Filtration, Centrifugation, Extraction, Sedimentation</a:t>
            </a:r>
          </a:p>
        </p:txBody>
      </p:sp>
      <p:sp>
        <p:nvSpPr>
          <p:cNvPr id="65" name="Left Brace 64"/>
          <p:cNvSpPr/>
          <p:nvPr/>
        </p:nvSpPr>
        <p:spPr>
          <a:xfrm>
            <a:off x="6880134" y="4246679"/>
            <a:ext cx="697594" cy="566057"/>
          </a:xfrm>
          <a:prstGeom prst="leftBrace">
            <a:avLst>
              <a:gd name="adj1" fmla="val 35590"/>
              <a:gd name="adj2" fmla="val 50000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413413" y="4246679"/>
            <a:ext cx="2927538" cy="5660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Precipitation, Ultrafiltration</a:t>
            </a:r>
          </a:p>
        </p:txBody>
      </p:sp>
      <p:sp>
        <p:nvSpPr>
          <p:cNvPr id="67" name="Left Brace 66"/>
          <p:cNvSpPr/>
          <p:nvPr/>
        </p:nvSpPr>
        <p:spPr>
          <a:xfrm>
            <a:off x="6880134" y="4913900"/>
            <a:ext cx="697594" cy="566057"/>
          </a:xfrm>
          <a:prstGeom prst="leftBrace">
            <a:avLst>
              <a:gd name="adj1" fmla="val 35590"/>
              <a:gd name="adj2" fmla="val 50000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7413413" y="4913900"/>
            <a:ext cx="2927538" cy="5660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Chromatography</a:t>
            </a:r>
          </a:p>
        </p:txBody>
      </p:sp>
      <p:sp>
        <p:nvSpPr>
          <p:cNvPr id="69" name="Left Brace 68"/>
          <p:cNvSpPr/>
          <p:nvPr/>
        </p:nvSpPr>
        <p:spPr>
          <a:xfrm>
            <a:off x="6858720" y="5640379"/>
            <a:ext cx="697594" cy="566057"/>
          </a:xfrm>
          <a:prstGeom prst="leftBrace">
            <a:avLst>
              <a:gd name="adj1" fmla="val 35590"/>
              <a:gd name="adj2" fmla="val 50000"/>
            </a:avLst>
          </a:prstGeom>
          <a:noFill/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7391999" y="5640379"/>
            <a:ext cx="2927538" cy="5660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Freeze drying, Spray drying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4730202" y="5639620"/>
            <a:ext cx="2162629" cy="56605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Formulation</a:t>
            </a:r>
          </a:p>
        </p:txBody>
      </p:sp>
      <p:sp>
        <p:nvSpPr>
          <p:cNvPr id="72" name="Oval 71"/>
          <p:cNvSpPr/>
          <p:nvPr/>
        </p:nvSpPr>
        <p:spPr>
          <a:xfrm>
            <a:off x="4588139" y="6405726"/>
            <a:ext cx="2403929" cy="48768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 Product</a:t>
            </a:r>
          </a:p>
        </p:txBody>
      </p:sp>
      <p:cxnSp>
        <p:nvCxnSpPr>
          <p:cNvPr id="74" name="Straight Arrow Connector 73"/>
          <p:cNvCxnSpPr>
            <a:stCxn id="71" idx="2"/>
            <a:endCxn id="72" idx="0"/>
          </p:cNvCxnSpPr>
          <p:nvPr/>
        </p:nvCxnSpPr>
        <p:spPr>
          <a:xfrm flipH="1">
            <a:off x="5790104" y="6205677"/>
            <a:ext cx="21413" cy="2000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592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943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Downstream processing is a method in which the product has been obtained from the bioreactor that has to be isolated and purified.</a:t>
            </a:r>
          </a:p>
          <a:p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2"/>
          <a:srcRect r="50121"/>
          <a:stretch/>
        </p:blipFill>
        <p:spPr>
          <a:xfrm>
            <a:off x="8505372" y="2286133"/>
            <a:ext cx="2035595" cy="191229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/>
          <a:srcRect l="52151"/>
          <a:stretch/>
        </p:blipFill>
        <p:spPr>
          <a:xfrm>
            <a:off x="8457521" y="4535495"/>
            <a:ext cx="2083446" cy="203644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0540967" y="3181730"/>
            <a:ext cx="1344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Extracellular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0565824" y="5369050"/>
            <a:ext cx="1309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Intracellular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286133"/>
            <a:ext cx="6549539" cy="457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23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Disruption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Disruption of microbial cells is to break the cells in order to release the contents of cells in the medium.</a:t>
            </a:r>
          </a:p>
          <a:p>
            <a:r>
              <a:rPr lang="en-US" dirty="0"/>
              <a:t>Cell disruption is an essential part of biotechnology and the downstream processes related to the manufacturing of biological products.</a:t>
            </a:r>
          </a:p>
          <a:p>
            <a:r>
              <a:rPr lang="en-US" dirty="0"/>
              <a:t>The disruption of cells is necessary for the extraction and retrieval of the desired products, as cell disruption significantly enhances the recovery of biological products.</a:t>
            </a:r>
          </a:p>
          <a:p>
            <a:r>
              <a:rPr lang="en-US" dirty="0"/>
              <a:t>Agitation, </a:t>
            </a:r>
            <a:r>
              <a:rPr lang="en-US" dirty="0" err="1"/>
              <a:t>Ultrasonication</a:t>
            </a:r>
            <a:endParaRPr lang="en-US" dirty="0"/>
          </a:p>
          <a:p>
            <a:r>
              <a:rPr lang="en-US" dirty="0"/>
              <a:t>Chemicals and Enzymes</a:t>
            </a:r>
          </a:p>
          <a:p>
            <a:r>
              <a:rPr lang="en-US" dirty="0"/>
              <a:t>Solvents</a:t>
            </a:r>
          </a:p>
        </p:txBody>
      </p:sp>
    </p:spTree>
    <p:extLst>
      <p:ext uri="{BB962C8B-B14F-4D97-AF65-F5344CB8AC3E}">
        <p14:creationId xmlns:p14="http://schemas.microsoft.com/office/powerpoint/2010/main" val="96555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90143" cy="4351338"/>
          </a:xfrm>
        </p:spPr>
        <p:txBody>
          <a:bodyPr/>
          <a:lstStyle/>
          <a:p>
            <a:r>
              <a:rPr lang="en-US" dirty="0"/>
              <a:t>Extraction is the process of recovering a compound or a group of compounds from a mixture or from cells into a solvent phase.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114" y="365125"/>
            <a:ext cx="4081378" cy="54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Filtration is the most commonly used technique for separating the biomass and culture filtrate.</a:t>
            </a:r>
          </a:p>
          <a:p>
            <a:r>
              <a:rPr lang="en-US" dirty="0"/>
              <a:t>The mixture goes through a filter which retains the particulates according to size while allows the passage of fluid through the filter</a:t>
            </a:r>
          </a:p>
          <a:p>
            <a:r>
              <a:rPr lang="en-US" dirty="0"/>
              <a:t>It is used at various stages of the downstream processing in the bioreactor harvest as well as processing of purified products</a:t>
            </a:r>
          </a:p>
          <a:p>
            <a:r>
              <a:rPr lang="en-US" dirty="0"/>
              <a:t>The efficiency of the filtration depends on many factors such as the size of the organism, presence of other organisms, viscosity of the medium, and temperature</a:t>
            </a:r>
          </a:p>
          <a:p>
            <a:r>
              <a:rPr lang="en-US" dirty="0"/>
              <a:t>Most common filtration techniques are microfiltration and ultrafiltration</a:t>
            </a:r>
          </a:p>
        </p:txBody>
      </p:sp>
    </p:spTree>
    <p:extLst>
      <p:ext uri="{BB962C8B-B14F-4D97-AF65-F5344CB8AC3E}">
        <p14:creationId xmlns:p14="http://schemas.microsoft.com/office/powerpoint/2010/main" val="15114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4" y="174171"/>
            <a:ext cx="4923064" cy="6564085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22" y="174170"/>
            <a:ext cx="4923063" cy="6564085"/>
          </a:xfrm>
        </p:spPr>
      </p:pic>
    </p:spTree>
    <p:extLst>
      <p:ext uri="{BB962C8B-B14F-4D97-AF65-F5344CB8AC3E}">
        <p14:creationId xmlns:p14="http://schemas.microsoft.com/office/powerpoint/2010/main" val="91141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Precipitation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Formation of a solid in a solution during a chemical reaction called precipitation</a:t>
            </a:r>
          </a:p>
          <a:p>
            <a:r>
              <a:rPr lang="en-US" dirty="0"/>
              <a:t>Solid formed is called the precipitate and the liquid remaining above the solid is called the supernatant.</a:t>
            </a:r>
          </a:p>
          <a:p>
            <a:r>
              <a:rPr lang="en-US" dirty="0"/>
              <a:t>It is the most commonly used technique in industry for the concentration of macromolecules.</a:t>
            </a:r>
          </a:p>
          <a:p>
            <a:r>
              <a:rPr lang="en-US" dirty="0"/>
              <a:t>It can also be employed for the removal of certain unwanted by-products.</a:t>
            </a:r>
          </a:p>
          <a:p>
            <a:r>
              <a:rPr lang="en-US" dirty="0"/>
              <a:t>Precipitation of protein is widely used in downstream processing in order to concentrate proteins and purify them from various contaminants or other proteins.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50" t="-916" r="15409" b="916"/>
          <a:stretch/>
        </p:blipFill>
        <p:spPr>
          <a:xfrm>
            <a:off x="8448947" y="694214"/>
            <a:ext cx="3316333" cy="499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8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Salting in and salting 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77229" cy="2514146"/>
          </a:xfrm>
        </p:spPr>
        <p:txBody>
          <a:bodyPr>
            <a:normAutofit fontScale="92500"/>
          </a:bodyPr>
          <a:lstStyle/>
          <a:p>
            <a:r>
              <a:rPr lang="en-US" dirty="0"/>
              <a:t>Salting in: increasing ionic strength of a solution increases the solubility of a solute</a:t>
            </a:r>
          </a:p>
          <a:p>
            <a:r>
              <a:rPr lang="en-US" dirty="0"/>
              <a:t>Salting out: very high salt concentration, decrease in solubility and precipitation</a:t>
            </a:r>
          </a:p>
        </p:txBody>
      </p:sp>
      <p:pic>
        <p:nvPicPr>
          <p:cNvPr id="1028" name="Picture 4" descr="Chapter 3: Investigating Proteins – Chem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43" y="1361307"/>
            <a:ext cx="5515428" cy="467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03" y="4339771"/>
            <a:ext cx="3265513" cy="1770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571" y="4338771"/>
            <a:ext cx="3207657" cy="177128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4806" y="6110060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Salting in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3156" y="6110060"/>
            <a:ext cx="1188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Salting out</a:t>
            </a:r>
          </a:p>
        </p:txBody>
      </p:sp>
    </p:spTree>
    <p:extLst>
      <p:ext uri="{BB962C8B-B14F-4D97-AF65-F5344CB8AC3E}">
        <p14:creationId xmlns:p14="http://schemas.microsoft.com/office/powerpoint/2010/main" val="1395501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</TotalTime>
  <Words>907</Words>
  <Application>Microsoft Macintosh PowerPoint</Application>
  <PresentationFormat>Widescreen</PresentationFormat>
  <Paragraphs>90</Paragraphs>
  <Slides>19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DOWNSTREAM PROCESSING</vt:lpstr>
      <vt:lpstr>PowerPoint Presentation</vt:lpstr>
      <vt:lpstr>Downstream processing</vt:lpstr>
      <vt:lpstr>Cell Disruption</vt:lpstr>
      <vt:lpstr>Extraction</vt:lpstr>
      <vt:lpstr>Filtration</vt:lpstr>
      <vt:lpstr>PowerPoint Presentation</vt:lpstr>
      <vt:lpstr>Precipitation</vt:lpstr>
      <vt:lpstr>Salting in and salting out</vt:lpstr>
      <vt:lpstr>Centrifugation</vt:lpstr>
      <vt:lpstr>Dialysis </vt:lpstr>
      <vt:lpstr>Chromatography</vt:lpstr>
      <vt:lpstr>PowerPoint Presentation</vt:lpstr>
      <vt:lpstr>Chromatography principle</vt:lpstr>
      <vt:lpstr>Lyophilization</vt:lpstr>
      <vt:lpstr>Steps involved in lyophilization</vt:lpstr>
      <vt:lpstr>Applications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DOWNSTREAM PROCESSING</dc:title>
  <dc:creator>Mandari Venkatesh</dc:creator>
  <cp:lastModifiedBy>Dr Santhosh Kumar Devarai</cp:lastModifiedBy>
  <cp:revision>35</cp:revision>
  <dcterms:created xsi:type="dcterms:W3CDTF">2021-10-23T14:14:56Z</dcterms:created>
  <dcterms:modified xsi:type="dcterms:W3CDTF">2021-10-27T05:19:12Z</dcterms:modified>
</cp:coreProperties>
</file>